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72" r:id="rId14"/>
    <p:sldId id="273" r:id="rId15"/>
    <p:sldId id="274" r:id="rId16"/>
    <p:sldId id="267" r:id="rId17"/>
    <p:sldId id="275" r:id="rId18"/>
    <p:sldId id="269" r:id="rId19"/>
    <p:sldId id="271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88" r:id="rId33"/>
    <p:sldId id="290" r:id="rId34"/>
    <p:sldId id="292" r:id="rId35"/>
    <p:sldId id="293" r:id="rId36"/>
    <p:sldId id="294" r:id="rId37"/>
    <p:sldId id="297" r:id="rId38"/>
    <p:sldId id="295" r:id="rId39"/>
    <p:sldId id="296" r:id="rId4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100" d="100"/>
          <a:sy n="100" d="100"/>
        </p:scale>
        <p:origin x="-1110" y="-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39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4378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214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699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773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966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694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535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71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8584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7084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A6995-1D8C-4291-BAA8-F4AB14D63848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06545-F73F-4815-BE6D-850EB8F316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476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gregory.kerstens.org/wp-content/uploads/photo-gallery/DSC_6256_%5bHDTV_(1080)%5d.jpg?bwg=159405793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gregory.kerstens.org/wp-content/uploads/photo-gallery/DSC_6256_%5bHDTV_(1080)%5d.jpg?bwg=1594057933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A GDN Odyssey:</a:t>
            </a:r>
            <a:br>
              <a:rPr lang="en-US" sz="4000" b="1" dirty="0" smtClean="0">
                <a:solidFill>
                  <a:schemeClr val="accent2"/>
                </a:solidFill>
              </a:rPr>
            </a:br>
            <a:r>
              <a:rPr lang="en-US" sz="4000" b="1" dirty="0" smtClean="0">
                <a:solidFill>
                  <a:schemeClr val="accent2"/>
                </a:solidFill>
              </a:rPr>
              <a:t>1997-2024 and beyond</a:t>
            </a:r>
            <a:endParaRPr lang="en-AU" sz="4000" b="1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Daniel Druckman</a:t>
            </a:r>
            <a:endParaRPr lang="en-AU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3638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86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Movers and </a:t>
            </a:r>
            <a:r>
              <a:rPr lang="en-US" b="1" dirty="0" smtClean="0">
                <a:solidFill>
                  <a:schemeClr val="accent2"/>
                </a:solidFill>
              </a:rPr>
              <a:t>Shakers:</a:t>
            </a:r>
            <a:br>
              <a:rPr lang="en-US" b="1" dirty="0" smtClean="0">
                <a:solidFill>
                  <a:schemeClr val="accent2"/>
                </a:solidFill>
              </a:rPr>
            </a:br>
            <a:r>
              <a:rPr lang="en-US" b="1" dirty="0" smtClean="0">
                <a:solidFill>
                  <a:schemeClr val="accent2"/>
                </a:solidFill>
              </a:rPr>
              <a:t>Gregory, Mel, and Keith </a:t>
            </a:r>
            <a:endParaRPr lang="en-AU" dirty="0"/>
          </a:p>
        </p:txBody>
      </p:sp>
      <p:pic>
        <p:nvPicPr>
          <p:cNvPr id="4" name="Picture 1" descr="GDN 2014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956" y="2537262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GDN 201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564" y="2537138"/>
            <a:ext cx="4762686" cy="31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5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Indefatigable Mel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CCNY quarterback experience prepared him for a leadership role</a:t>
            </a:r>
          </a:p>
          <a:p>
            <a:r>
              <a:rPr lang="en-US" b="1" dirty="0" smtClean="0"/>
              <a:t>Actively promoting his new Journal in the early 1990s</a:t>
            </a:r>
          </a:p>
          <a:p>
            <a:r>
              <a:rPr lang="en-US" b="1" dirty="0" smtClean="0"/>
              <a:t>Worth having a look</a:t>
            </a:r>
          </a:p>
          <a:p>
            <a:r>
              <a:rPr lang="en-US" b="1" dirty="0" smtClean="0"/>
              <a:t>Thought it provided an interesting alternative to existing Journals in the field, less on peace, more on formal modeling</a:t>
            </a:r>
          </a:p>
          <a:p>
            <a:r>
              <a:rPr lang="en-US" b="1" dirty="0" smtClean="0"/>
              <a:t>Our comparative analysis project at IIASA in Austria was a good fit</a:t>
            </a:r>
          </a:p>
          <a:p>
            <a:r>
              <a:rPr lang="en-US" b="1" dirty="0" smtClean="0"/>
              <a:t>Became a special issue in 1997</a:t>
            </a:r>
          </a:p>
          <a:p>
            <a:r>
              <a:rPr lang="en-US" b="1" dirty="0" smtClean="0"/>
              <a:t>Led to continuing contributions suited to the GDN community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28237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Dimensions of International Negotiation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My first appearance in GDN (</a:t>
            </a:r>
            <a:r>
              <a:rPr lang="en-US" b="1" dirty="0" err="1" smtClean="0"/>
              <a:t>vol</a:t>
            </a:r>
            <a:r>
              <a:rPr lang="en-US" b="1" dirty="0" smtClean="0"/>
              <a:t> 6, no 5, 1997) </a:t>
            </a:r>
          </a:p>
          <a:p>
            <a:r>
              <a:rPr lang="en-US" b="1" dirty="0" smtClean="0"/>
              <a:t>A statistical search for dimensionality, a taxonomic analysis  </a:t>
            </a:r>
          </a:p>
          <a:p>
            <a:r>
              <a:rPr lang="en-US" b="1" dirty="0" smtClean="0"/>
              <a:t>MDS and discriminant analyses of 23 cases coded from interviews of delegates to arms control, trade, and environmental conferences </a:t>
            </a:r>
          </a:p>
          <a:p>
            <a:r>
              <a:rPr lang="en-US" b="1" dirty="0" smtClean="0"/>
              <a:t>Amoeba-like diagram showing a clustering of cases by size: bilateral, small multilateral, large multilateral</a:t>
            </a:r>
          </a:p>
          <a:p>
            <a:r>
              <a:rPr lang="en-US" b="1" dirty="0" smtClean="0"/>
              <a:t>Small vs large: less turnover of delegates, treaties more likely, less firm deadlines, more likely to be private</a:t>
            </a:r>
          </a:p>
          <a:p>
            <a:r>
              <a:rPr lang="en-US" b="1" dirty="0" smtClean="0"/>
              <a:t>Our Austrian sponsors found these findings to be useful especially since, as a mid-range power, they are more likely to have influence in smaller forums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64883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Fred </a:t>
            </a:r>
            <a:r>
              <a:rPr lang="en-US" b="1" dirty="0" err="1" smtClean="0">
                <a:solidFill>
                  <a:srgbClr val="FF0000"/>
                </a:solidFill>
              </a:rPr>
              <a:t>Ikle’s</a:t>
            </a:r>
            <a:r>
              <a:rPr lang="en-US" b="1" dirty="0" smtClean="0">
                <a:solidFill>
                  <a:srgbClr val="FF0000"/>
                </a:solidFill>
              </a:rPr>
              <a:t> Typology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My second GDN article (1999, </a:t>
            </a:r>
            <a:r>
              <a:rPr lang="en-US" b="1" dirty="0" err="1" smtClean="0"/>
              <a:t>vol</a:t>
            </a:r>
            <a:r>
              <a:rPr lang="en-US" b="1" dirty="0" smtClean="0"/>
              <a:t> 8)</a:t>
            </a:r>
          </a:p>
          <a:p>
            <a:r>
              <a:rPr lang="en-US" b="1" dirty="0" smtClean="0"/>
              <a:t>An inductive and quantitative approach to developing typologies</a:t>
            </a:r>
          </a:p>
          <a:p>
            <a:r>
              <a:rPr lang="en-US" b="1" dirty="0" smtClean="0"/>
              <a:t>Our MDS analyses focused on evaluating the validity of a well-know typology on negotiation proposed by </a:t>
            </a:r>
            <a:r>
              <a:rPr lang="en-US" b="1" dirty="0" err="1" smtClean="0"/>
              <a:t>Ikle</a:t>
            </a:r>
            <a:r>
              <a:rPr lang="en-US" b="1" dirty="0" smtClean="0"/>
              <a:t> in his 1964 book, </a:t>
            </a:r>
            <a:r>
              <a:rPr lang="en-US" b="1" i="1" dirty="0" smtClean="0"/>
              <a:t>How Nations Negotiate</a:t>
            </a:r>
          </a:p>
          <a:p>
            <a:r>
              <a:rPr lang="en-US" b="1" i="1" dirty="0" smtClean="0"/>
              <a:t>Here are six amoeba shaped clusters each containing a type of negotiation: Three cheers for </a:t>
            </a:r>
            <a:r>
              <a:rPr lang="en-US" b="1" i="1" dirty="0" err="1" smtClean="0"/>
              <a:t>Ikle</a:t>
            </a:r>
            <a:r>
              <a:rPr lang="en-US" b="1" i="1" dirty="0" smtClean="0"/>
              <a:t>: his intuition is supported </a:t>
            </a:r>
          </a:p>
          <a:p>
            <a:r>
              <a:rPr lang="en-US" b="1" i="1" dirty="0" smtClean="0"/>
              <a:t>Multilateral regime cases: a new type of negotiation on regime creation that surfaced in the 1980s, since </a:t>
            </a:r>
            <a:r>
              <a:rPr lang="en-US" b="1" i="1" dirty="0" err="1" smtClean="0"/>
              <a:t>Ikle</a:t>
            </a:r>
            <a:r>
              <a:rPr lang="en-US" b="1" i="1" dirty="0" smtClean="0"/>
              <a:t> wrote his book</a:t>
            </a:r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AU" b="1" i="1" dirty="0"/>
          </a:p>
        </p:txBody>
      </p:sp>
    </p:spTree>
    <p:extLst>
      <p:ext uri="{BB962C8B-B14F-4D97-AF65-F5344CB8AC3E}">
        <p14:creationId xmlns:p14="http://schemas.microsoft.com/office/powerpoint/2010/main" val="23273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Ikle’s</a:t>
            </a:r>
            <a:r>
              <a:rPr lang="en-US" b="1" dirty="0" smtClean="0">
                <a:solidFill>
                  <a:srgbClr val="FF0000"/>
                </a:solidFill>
              </a:rPr>
              <a:t> Amoebas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554" y="2355350"/>
            <a:ext cx="61341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4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Value of Empirical Typologies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Past cases used to anticipate future cases of the same type</a:t>
            </a:r>
          </a:p>
          <a:p>
            <a:r>
              <a:rPr lang="en-US" b="1" dirty="0"/>
              <a:t>Distinguish processes and structures by type of objective</a:t>
            </a:r>
          </a:p>
          <a:p>
            <a:r>
              <a:rPr lang="en-US" b="1" dirty="0"/>
              <a:t>Identify new type of cases, or new islands</a:t>
            </a:r>
          </a:p>
          <a:p>
            <a:r>
              <a:rPr lang="en-US" b="1" dirty="0"/>
              <a:t>Islands of middle range theories induced from statistical analyses </a:t>
            </a:r>
            <a:endParaRPr lang="en-AU" b="1" dirty="0"/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771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Susan Allen as collaborator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AutoShape 2" descr="https://apis.mail.yahoo.com/ws/v3/mailboxes/@.id==VjN-w7EsKxVNugiYaqb5La1_XLKQ0CjWEsTugrrmF3GNSbofJwL_EXQ9gt-NnDw79VEdOstHGQ2SvOzuBlPC52QM-g/messages/@.id==AJo9vj0-jI4_Zhr7aABtYBqcc6Y/content/parts/@.id==2/thumbnail?appid=YMailNodin&amp;pag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5" name="AutoShape 4" descr="https://apis.mail.yahoo.com/ws/v3/mailboxes/@.id==VjN-w7EsKxVNugiYaqb5La1_XLKQ0CjWEsTugrrmF3GNSbofJwL_EXQ9gt-NnDw79VEdOstHGQ2SvOzuBlPC52QM-g/messages/@.id==AJo9vj0-jI4_Zhr7aABtYBqcc6Y/content/parts/@.id==2/thumbnail?appid=YMailNodin&amp;pag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6" descr="https://apis.mail.yahoo.com/ws/v3/mailboxes/@.id==VjN-w7EsKxVNugiYaqb5La1_XLKQ0CjWEsTugrrmF3GNSbofJwL_EXQ9gt-NnDw79VEdOstHGQ2SvOzuBlPC52QM-g/messages/@.id==AJo9vj0-jI4_Zhr7aABtYBqcc6Y/content/parts/@.id==2/thumbnail?appid=YMailNodin&amp;page=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AutoShape 8" descr="https://apis.mail.yahoo.com/ws/v3/mailboxes/@.id==VjN-w7EsKxVNugiYaqb5La1_XLKQ0CjWEsTugrrmF3GNSbofJwL_EXQ9gt-NnDw79VEdOstHGQ2SvOzuBlPC52QM-g/messages/@.id==AJo9vj0-jI4_Zhr7aABtYBqcc6Y/content/parts/@.id==2/thumbnail?appid=YMailNodin&amp;page=1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8" name="AutoShape 10" descr="https://apis.mail.yahoo.com/ws/v3/mailboxes/@.id==VjN-w7EsKxVNugiYaqb5La1_XLKQ0CjWEsTugrrmF3GNSbofJwL_EXQ9gt-NnDw79VEdOstHGQ2SvOzuBlPC52QM-g/messages/@.id==AJo9vj0-jI4_Zhr7aABtYBqcc6Y/content/parts/@.id==2/thumbnail?appid=YMailNodin&amp;page=1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77" y="1300767"/>
            <a:ext cx="4855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3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Negotiator Assistant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GDN articles</a:t>
            </a:r>
          </a:p>
          <a:p>
            <a:pPr marL="0" indent="0">
              <a:buNone/>
            </a:pPr>
            <a:endParaRPr lang="en-US" b="1" dirty="0" smtClean="0"/>
          </a:p>
          <a:p>
            <a:pPr lvl="1"/>
            <a:r>
              <a:rPr lang="en-US" b="1" dirty="0"/>
              <a:t>2002, 11 (3): 231-256</a:t>
            </a:r>
          </a:p>
          <a:p>
            <a:pPr lvl="1"/>
            <a:r>
              <a:rPr lang="en-US" b="1" dirty="0"/>
              <a:t>2004, 13 (6): 481-511</a:t>
            </a:r>
          </a:p>
          <a:p>
            <a:pPr lvl="1"/>
            <a:r>
              <a:rPr lang="en-US" b="1" dirty="0"/>
              <a:t>2014  23 (2): 193-210</a:t>
            </a:r>
          </a:p>
          <a:p>
            <a:pPr marL="457200" lvl="1" indent="0">
              <a:buNone/>
            </a:pPr>
            <a:endParaRPr lang="en-US" b="1" dirty="0" smtClean="0"/>
          </a:p>
          <a:p>
            <a:r>
              <a:rPr lang="en-US" b="1" dirty="0" smtClean="0"/>
              <a:t>Issues, situation, process are highlighted</a:t>
            </a:r>
          </a:p>
          <a:p>
            <a:r>
              <a:rPr lang="en-US" b="1" dirty="0" smtClean="0"/>
              <a:t>The flexibility grid as a diagnostic tool</a:t>
            </a:r>
          </a:p>
          <a:p>
            <a:r>
              <a:rPr lang="en-US" b="1" dirty="0" smtClean="0"/>
              <a:t>Humans vs screens: agreements and integrative agreements</a:t>
            </a:r>
          </a:p>
          <a:p>
            <a:r>
              <a:rPr lang="en-US" b="1" dirty="0" smtClean="0"/>
              <a:t>Does e mediation work? You bet ….</a:t>
            </a:r>
          </a:p>
          <a:p>
            <a:pPr marL="457200" lvl="1" indent="0">
              <a:buNone/>
            </a:pPr>
            <a:r>
              <a:rPr lang="en-US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593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 Flexibility GRID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572" y="1825625"/>
            <a:ext cx="8900856" cy="4351338"/>
          </a:xfrm>
        </p:spPr>
      </p:pic>
    </p:spTree>
    <p:extLst>
      <p:ext uri="{BB962C8B-B14F-4D97-AF65-F5344CB8AC3E}">
        <p14:creationId xmlns:p14="http://schemas.microsoft.com/office/powerpoint/2010/main" val="343460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Jamie Druckman collaborator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72" y="2108961"/>
            <a:ext cx="6446426" cy="4351338"/>
          </a:xfrm>
        </p:spPr>
      </p:pic>
    </p:spTree>
    <p:extLst>
      <p:ext uri="{BB962C8B-B14F-4D97-AF65-F5344CB8AC3E}">
        <p14:creationId xmlns:p14="http://schemas.microsoft.com/office/powerpoint/2010/main" val="46202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Human and Screen Mediators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Experiment 1: The screen mediator produced more agreements than a reflection condition but was viewed less positively</a:t>
            </a:r>
          </a:p>
          <a:p>
            <a:r>
              <a:rPr lang="en-US" b="1" dirty="0" smtClean="0"/>
              <a:t>Experiment 2: The screen mediator produced more agreements than an advice-only condition but was viewed less positively</a:t>
            </a:r>
          </a:p>
          <a:p>
            <a:r>
              <a:rPr lang="en-US" b="1" dirty="0" smtClean="0"/>
              <a:t>Experiment 3: Two forms of e mediation (separate and joint) compared with a scripted human mediator</a:t>
            </a:r>
          </a:p>
          <a:p>
            <a:pPr lvl="1"/>
            <a:r>
              <a:rPr lang="en-US" b="1" dirty="0" smtClean="0"/>
              <a:t>Joint e mediation produced more agreements than both the human mediator and the separate e mediator </a:t>
            </a:r>
          </a:p>
          <a:p>
            <a:pPr lvl="1"/>
            <a:r>
              <a:rPr lang="en-US" b="1" dirty="0" smtClean="0"/>
              <a:t>The human mediator produced more integrative agreements than both e mediation conditions</a:t>
            </a:r>
          </a:p>
          <a:p>
            <a:pPr lvl="1"/>
            <a:r>
              <a:rPr lang="en-US" b="1" dirty="0" smtClean="0"/>
              <a:t>The human mediator was viewed more favorably than both e mediators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23039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Take </a:t>
            </a:r>
            <a:r>
              <a:rPr lang="en-US" b="1" dirty="0" err="1" smtClean="0">
                <a:solidFill>
                  <a:srgbClr val="FF0000"/>
                </a:solidFill>
              </a:rPr>
              <a:t>aways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Screen mediators are generally effective in getting to yes</a:t>
            </a:r>
          </a:p>
          <a:p>
            <a:r>
              <a:rPr lang="en-US" b="1" dirty="0" smtClean="0"/>
              <a:t>The joint e mediation experience is more effective than separate e mediation</a:t>
            </a:r>
          </a:p>
          <a:p>
            <a:r>
              <a:rPr lang="en-US" b="1" dirty="0" smtClean="0"/>
              <a:t>Alternatives – reflection, advice only, and human mediators – are viewed more favorably than screens</a:t>
            </a:r>
          </a:p>
          <a:p>
            <a:r>
              <a:rPr lang="en-US" b="1" dirty="0" smtClean="0"/>
              <a:t>An animated, human-like e mediator may be perceived more favorably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8665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Asynchronous Negotiation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Screen mediation (</a:t>
            </a:r>
            <a:r>
              <a:rPr lang="en-US" b="1" dirty="0" err="1" smtClean="0"/>
              <a:t>VienNA</a:t>
            </a:r>
            <a:r>
              <a:rPr lang="en-US" b="1" dirty="0" smtClean="0"/>
              <a:t>) in the </a:t>
            </a:r>
            <a:r>
              <a:rPr lang="en-US" b="1" dirty="0" err="1" smtClean="0"/>
              <a:t>Negoisst</a:t>
            </a:r>
            <a:r>
              <a:rPr lang="en-US" b="1" dirty="0" smtClean="0"/>
              <a:t> platform </a:t>
            </a:r>
          </a:p>
          <a:p>
            <a:r>
              <a:rPr lang="en-US" b="1" dirty="0" smtClean="0"/>
              <a:t>Evaluating a set of hypotheses</a:t>
            </a:r>
          </a:p>
          <a:p>
            <a:r>
              <a:rPr lang="en-US" b="1" dirty="0" smtClean="0"/>
              <a:t>Access to </a:t>
            </a:r>
            <a:r>
              <a:rPr lang="en-US" b="1" dirty="0" err="1" smtClean="0"/>
              <a:t>VienNA</a:t>
            </a:r>
            <a:r>
              <a:rPr lang="en-US" b="1" dirty="0" smtClean="0"/>
              <a:t> (vs a no mediation condition) produced:</a:t>
            </a:r>
          </a:p>
          <a:p>
            <a:pPr lvl="1"/>
            <a:r>
              <a:rPr lang="en-US" b="1" dirty="0" smtClean="0"/>
              <a:t>More flexibility in the bargaining process, especially when the system was used early in the process</a:t>
            </a:r>
          </a:p>
          <a:p>
            <a:pPr lvl="1"/>
            <a:r>
              <a:rPr lang="en-US" b="1" dirty="0" smtClean="0"/>
              <a:t>More concession reciprocation</a:t>
            </a:r>
          </a:p>
          <a:p>
            <a:pPr lvl="1"/>
            <a:r>
              <a:rPr lang="en-US" b="1" dirty="0" smtClean="0"/>
              <a:t>More messages dealing with relational issues</a:t>
            </a:r>
          </a:p>
          <a:p>
            <a:pPr lvl="1"/>
            <a:r>
              <a:rPr lang="en-US" b="1" dirty="0" smtClean="0"/>
              <a:t>More satisfaction with the process and outcome</a:t>
            </a:r>
          </a:p>
          <a:p>
            <a:pPr lvl="1"/>
            <a:r>
              <a:rPr lang="en-US" b="1" dirty="0" smtClean="0"/>
              <a:t>More balanced agreements when consulting advice on fairness norms</a:t>
            </a:r>
          </a:p>
          <a:p>
            <a:pPr lvl="1"/>
            <a:endParaRPr lang="en-US" b="1" dirty="0" smtClean="0"/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5222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Robotic Mediation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Carlsburg</a:t>
            </a:r>
            <a:r>
              <a:rPr lang="en-US" b="1" dirty="0" smtClean="0"/>
              <a:t> Foundation grant to colleagues at Aarhus University</a:t>
            </a:r>
          </a:p>
          <a:p>
            <a:pPr marL="0" indent="0">
              <a:buNone/>
            </a:pPr>
            <a:r>
              <a:rPr lang="en-US" b="1" dirty="0" smtClean="0"/>
              <a:t>.  A </a:t>
            </a:r>
            <a:r>
              <a:rPr lang="en-US" b="1" dirty="0" err="1"/>
              <a:t>Telenoid</a:t>
            </a:r>
            <a:r>
              <a:rPr lang="en-US" b="1" dirty="0"/>
              <a:t> robot, manufactured in Japan, was introduced in </a:t>
            </a:r>
            <a:r>
              <a:rPr lang="en-US" b="1" dirty="0" smtClean="0"/>
              <a:t>this experiment</a:t>
            </a:r>
            <a:endParaRPr lang="en-US" b="1" dirty="0"/>
          </a:p>
          <a:p>
            <a:r>
              <a:rPr lang="en-US" b="1" dirty="0"/>
              <a:t>Four conditions were compared: Screen (</a:t>
            </a:r>
            <a:r>
              <a:rPr lang="en-US" b="1" dirty="0" err="1"/>
              <a:t>VienNA</a:t>
            </a:r>
            <a:r>
              <a:rPr lang="en-US" b="1" dirty="0"/>
              <a:t>), Human, Robot, and a no mediation control; all mediators have the same scripting </a:t>
            </a:r>
          </a:p>
          <a:p>
            <a:r>
              <a:rPr lang="en-US" b="1" dirty="0"/>
              <a:t>254 dyads divided equally across the conditions participated in this technically complex experiment conducted in Aarhus Denmark</a:t>
            </a:r>
          </a:p>
          <a:p>
            <a:r>
              <a:rPr lang="en-US" b="1" dirty="0"/>
              <a:t>Scenario was a demerger of a pharmaceutical company; five issues divided the principals (Peter and Sarah)</a:t>
            </a:r>
          </a:p>
          <a:p>
            <a:r>
              <a:rPr lang="en-US" b="1" dirty="0"/>
              <a:t>The most important issue was ownership of the patent for developing new technologies for curing diseases </a:t>
            </a:r>
          </a:p>
          <a:p>
            <a:r>
              <a:rPr lang="en-US" b="1" dirty="0"/>
              <a:t>Two rounds of negotiation: Round one to impasse, break for mediation, round two to agreement or impasse. Average time of the experiment was two hours  </a:t>
            </a:r>
          </a:p>
          <a:p>
            <a:endParaRPr lang="en-US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7553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53182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Sabine </a:t>
            </a:r>
            <a:r>
              <a:rPr lang="en-US" b="1" dirty="0" err="1" smtClean="0">
                <a:solidFill>
                  <a:srgbClr val="FF0000"/>
                </a:solidFill>
              </a:rPr>
              <a:t>Koszegi</a:t>
            </a:r>
            <a:r>
              <a:rPr lang="en-US" b="1" dirty="0" smtClean="0">
                <a:solidFill>
                  <a:srgbClr val="FF0000"/>
                </a:solidFill>
              </a:rPr>
              <a:t> with the </a:t>
            </a:r>
            <a:r>
              <a:rPr lang="en-US" b="1" dirty="0" err="1" smtClean="0">
                <a:solidFill>
                  <a:srgbClr val="FF0000"/>
                </a:solidFill>
              </a:rPr>
              <a:t>Telenoid</a:t>
            </a:r>
            <a:r>
              <a:rPr lang="en-US" b="1" dirty="0" smtClean="0">
                <a:solidFill>
                  <a:srgbClr val="FF0000"/>
                </a:solidFill>
              </a:rPr>
              <a:t> robot 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45" y="1838504"/>
            <a:ext cx="5801784" cy="4351338"/>
          </a:xfr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🤗</a:t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2" descr="IMG_2722.JPG"/>
          <p:cNvSpPr>
            <a:spLocks noChangeAspect="1" noChangeArrowheads="1"/>
          </p:cNvSpPr>
          <p:nvPr/>
        </p:nvSpPr>
        <p:spPr bwMode="auto">
          <a:xfrm>
            <a:off x="6350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🤗</a:t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AutoShape 4" descr="IMG_2722.JPG"/>
          <p:cNvSpPr>
            <a:spLocks noChangeAspect="1" noChangeArrowheads="1"/>
          </p:cNvSpPr>
          <p:nvPr/>
        </p:nvSpPr>
        <p:spPr bwMode="auto">
          <a:xfrm>
            <a:off x="2159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🤗</a:t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6" descr="IMG_2722.JPG"/>
          <p:cNvSpPr>
            <a:spLocks noChangeAspect="1" noChangeArrowheads="1"/>
          </p:cNvSpPr>
          <p:nvPr/>
        </p:nvSpPr>
        <p:spPr bwMode="auto">
          <a:xfrm>
            <a:off x="3683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500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</a:t>
            </a:r>
            <a:r>
              <a:rPr lang="en-US" dirty="0" smtClean="0"/>
              <a:t>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Robot mediators produced significantly more agreements than the human and control conditions</a:t>
            </a:r>
          </a:p>
          <a:p>
            <a:r>
              <a:rPr lang="en-US" b="1" dirty="0"/>
              <a:t>Robot mediators produced more agreements than the screen condition but the difference was not significant</a:t>
            </a:r>
          </a:p>
          <a:p>
            <a:r>
              <a:rPr lang="en-US" b="1" dirty="0"/>
              <a:t>Robot mediators produced significantly more integrative agreements, as a proportion of the total, than the other three conditions</a:t>
            </a:r>
            <a:endParaRPr lang="en-AU" b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360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Lin Adrian makes a critical observation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65" y="1825625"/>
            <a:ext cx="3481070" cy="4351338"/>
          </a:xfrm>
        </p:spPr>
      </p:pic>
    </p:spTree>
    <p:extLst>
      <p:ext uri="{BB962C8B-B14F-4D97-AF65-F5344CB8AC3E}">
        <p14:creationId xmlns:p14="http://schemas.microsoft.com/office/powerpoint/2010/main" val="287675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Lin’s insight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After coding and analyses Lin raised a question</a:t>
            </a:r>
          </a:p>
          <a:p>
            <a:r>
              <a:rPr lang="en-US" b="1" dirty="0" smtClean="0"/>
              <a:t>She noticed that two types of agreements were included in the same category – integrative agreements</a:t>
            </a:r>
          </a:p>
          <a:p>
            <a:r>
              <a:rPr lang="en-US" b="1" dirty="0" smtClean="0"/>
              <a:t>One type of agreement suggested a solution to the key issue of patents for inventions – it followed from the negotiation structure</a:t>
            </a:r>
          </a:p>
          <a:p>
            <a:r>
              <a:rPr lang="en-US" b="1" dirty="0" smtClean="0"/>
              <a:t>Another type was novel (out of the box) not following the structure</a:t>
            </a:r>
          </a:p>
          <a:p>
            <a:r>
              <a:rPr lang="en-US" b="1" dirty="0" smtClean="0"/>
              <a:t>We recoded the “integrative agreements” into these two categories </a:t>
            </a:r>
          </a:p>
          <a:p>
            <a:r>
              <a:rPr lang="en-US" b="1" dirty="0" smtClean="0"/>
              <a:t>We then re-ran the analyses and the rest is history 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96840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Non-Standard Agreements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NSAs are inventive, out of the box, agreements that resolve the impasse by working around the structured alternatives</a:t>
            </a:r>
          </a:p>
          <a:p>
            <a:r>
              <a:rPr lang="en-US" b="1" dirty="0"/>
              <a:t>32% of all the agreements were NSAs</a:t>
            </a:r>
          </a:p>
          <a:p>
            <a:r>
              <a:rPr lang="en-US" b="1" dirty="0"/>
              <a:t>A significantly larger number of these agreements occurred in the </a:t>
            </a:r>
            <a:r>
              <a:rPr lang="en-US" b="1" dirty="0" err="1"/>
              <a:t>Telenoid</a:t>
            </a:r>
            <a:r>
              <a:rPr lang="en-US" b="1" dirty="0"/>
              <a:t> robot condition (50%)</a:t>
            </a:r>
          </a:p>
          <a:p>
            <a:r>
              <a:rPr lang="en-US" b="1" dirty="0">
                <a:solidFill>
                  <a:srgbClr val="FF0000"/>
                </a:solidFill>
              </a:rPr>
              <a:t>Practically all of the integrative NSAs (83%) were in the </a:t>
            </a:r>
            <a:r>
              <a:rPr lang="en-US" b="1" dirty="0" err="1">
                <a:solidFill>
                  <a:srgbClr val="FF0000"/>
                </a:solidFill>
              </a:rPr>
              <a:t>Telenoid</a:t>
            </a:r>
            <a:r>
              <a:rPr lang="en-US" b="1" dirty="0">
                <a:solidFill>
                  <a:srgbClr val="FF0000"/>
                </a:solidFill>
              </a:rPr>
              <a:t> condition </a:t>
            </a:r>
          </a:p>
          <a:p>
            <a:r>
              <a:rPr lang="en-US" b="1" dirty="0"/>
              <a:t>Thus, robot mediators produced more NSAs and more integrative NSAs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5117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Coding the Process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Searching for an explanation for the NSA results</a:t>
            </a:r>
          </a:p>
          <a:p>
            <a:r>
              <a:rPr lang="en-US" b="1" dirty="0"/>
              <a:t>Do creative outcomes (NSAs) develop from creative processes?</a:t>
            </a:r>
          </a:p>
          <a:p>
            <a:r>
              <a:rPr lang="en-US" b="1" dirty="0"/>
              <a:t>Coding the Round 2 (post mediation) negotiation conversations</a:t>
            </a:r>
          </a:p>
          <a:p>
            <a:r>
              <a:rPr lang="en-US" b="1" dirty="0"/>
              <a:t>Selected sessions in a focused comparison design (humans vs robots, integrative vs NSAs)</a:t>
            </a:r>
          </a:p>
          <a:p>
            <a:r>
              <a:rPr lang="en-US" b="1" dirty="0"/>
              <a:t>Three coding categories: Generating Ideas, Openness, Togetherness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340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Conclusions 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Openness and Togetherness are better explanations than Generating Ideas</a:t>
            </a:r>
          </a:p>
          <a:p>
            <a:r>
              <a:rPr lang="en-US" b="1" dirty="0"/>
              <a:t>Social rather than cognitive processes are stimulated by the robot mediator</a:t>
            </a:r>
            <a:endParaRPr lang="en-AU" b="1" dirty="0"/>
          </a:p>
          <a:p>
            <a:r>
              <a:rPr lang="en-US" b="1" dirty="0"/>
              <a:t>Why does this occur?</a:t>
            </a:r>
          </a:p>
          <a:p>
            <a:pPr lvl="1"/>
            <a:r>
              <a:rPr lang="en-US" b="1" dirty="0"/>
              <a:t>Common fate (we are in this together)</a:t>
            </a:r>
          </a:p>
          <a:p>
            <a:pPr lvl="1"/>
            <a:r>
              <a:rPr lang="en-US" b="1" dirty="0"/>
              <a:t>Novelty or surprise changes the interaction dynamic (more open to new ideas)</a:t>
            </a:r>
          </a:p>
          <a:p>
            <a:pPr lvl="1"/>
            <a:r>
              <a:rPr lang="en-US" b="1" dirty="0"/>
              <a:t>A willingness to take risks with novel solutions (reaction to novel mediation)</a:t>
            </a:r>
          </a:p>
          <a:p>
            <a:pPr lvl="1"/>
            <a:r>
              <a:rPr lang="en-US" b="1" dirty="0"/>
              <a:t>Experimental demand characteristic (guessing what they should do)</a:t>
            </a:r>
            <a:endParaRPr lang="en-AU" b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943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 Role for Emotions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1383"/>
            <a:ext cx="10515600" cy="4351338"/>
          </a:xfrm>
        </p:spPr>
        <p:txBody>
          <a:bodyPr/>
          <a:lstStyle/>
          <a:p>
            <a:r>
              <a:rPr lang="en-US" b="1" dirty="0" smtClean="0"/>
              <a:t>2008 special issue on emotions</a:t>
            </a:r>
          </a:p>
          <a:p>
            <a:r>
              <a:rPr lang="en-US" b="1" dirty="0" smtClean="0"/>
              <a:t>Adds warmth to a predominant emphasis on conversational processes and negotiation outcomes   </a:t>
            </a:r>
          </a:p>
          <a:p>
            <a:r>
              <a:rPr lang="en-US" b="1" dirty="0" smtClean="0"/>
              <a:t>Focuses on emotional intent inferred from verbal and nonverbal displays: coordination and strategy</a:t>
            </a:r>
          </a:p>
          <a:p>
            <a:r>
              <a:rPr lang="en-US" b="1" dirty="0" smtClean="0"/>
              <a:t>Interplay between information processing and emotional expressions</a:t>
            </a:r>
          </a:p>
          <a:p>
            <a:r>
              <a:rPr lang="en-US" b="1" dirty="0" smtClean="0"/>
              <a:t>Dynamics captured by Goffman’s concept of an </a:t>
            </a:r>
            <a:r>
              <a:rPr lang="en-US" b="1" dirty="0"/>
              <a:t>e</a:t>
            </a:r>
            <a:r>
              <a:rPr lang="en-US" b="1" dirty="0" smtClean="0"/>
              <a:t>xpression game </a:t>
            </a:r>
          </a:p>
          <a:p>
            <a:r>
              <a:rPr lang="en-US" b="1" dirty="0" smtClean="0"/>
              <a:t>Importance of organizational contexts for interpreting meaning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295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Mara </a:t>
            </a:r>
            <a:r>
              <a:rPr lang="en-US" b="1" dirty="0" err="1" smtClean="0">
                <a:solidFill>
                  <a:srgbClr val="FF0000"/>
                </a:solidFill>
              </a:rPr>
              <a:t>Olekalns</a:t>
            </a:r>
            <a:r>
              <a:rPr lang="en-US" b="1" dirty="0" smtClean="0">
                <a:solidFill>
                  <a:srgbClr val="FF0000"/>
                </a:solidFill>
              </a:rPr>
              <a:t> Collaborator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374" y="1851382"/>
            <a:ext cx="4688863" cy="4351338"/>
          </a:xfrm>
        </p:spPr>
      </p:pic>
    </p:spTree>
    <p:extLst>
      <p:ext uri="{BB962C8B-B14F-4D97-AF65-F5344CB8AC3E}">
        <p14:creationId xmlns:p14="http://schemas.microsoft.com/office/powerpoint/2010/main" val="28898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Justice Themes 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Special issue on Justice and Fairness published in 2017</a:t>
            </a:r>
          </a:p>
          <a:p>
            <a:r>
              <a:rPr lang="en-US" b="1" dirty="0" smtClean="0"/>
              <a:t>Takes a broad look at justice themes including psychological roots and political contexts</a:t>
            </a:r>
          </a:p>
          <a:p>
            <a:r>
              <a:rPr lang="en-US" b="1" dirty="0" smtClean="0"/>
              <a:t>Psychological roots turn on the concept of perceived fairness where considerations of self esteem and moral commitment come into play</a:t>
            </a:r>
          </a:p>
          <a:p>
            <a:r>
              <a:rPr lang="en-US" b="1" dirty="0" smtClean="0"/>
              <a:t>Contexts include marketplace transactions, civil war termination, bilateral territorial disputes, and multilateral international environmental negotiations</a:t>
            </a:r>
          </a:p>
          <a:p>
            <a:r>
              <a:rPr lang="en-US" b="1" dirty="0" smtClean="0"/>
              <a:t>Types of justice studied include procedural (PJ), distributive, rule-based and transitional with an objective of securing a durable peace 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73053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Justice Themes (continued)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Hollander-</a:t>
            </a:r>
            <a:r>
              <a:rPr lang="en-US" b="1" dirty="0" err="1" smtClean="0"/>
              <a:t>Blumoff</a:t>
            </a:r>
            <a:r>
              <a:rPr lang="en-US" b="1" dirty="0"/>
              <a:t> </a:t>
            </a:r>
            <a:r>
              <a:rPr lang="en-US" b="1" dirty="0" smtClean="0"/>
              <a:t>on the importance of courtesy and respect as drivers of procedural justice</a:t>
            </a:r>
          </a:p>
          <a:p>
            <a:r>
              <a:rPr lang="en-US" b="1" dirty="0" smtClean="0"/>
              <a:t>Wagner and Druckman on the importance of stable agreements as mediators of PJ principles during the negotiation process and equal outcomes on durable peace</a:t>
            </a:r>
          </a:p>
          <a:p>
            <a:r>
              <a:rPr lang="en-US" b="1" dirty="0" smtClean="0"/>
              <a:t>Welch on the importance of an inflamed sense of justice as a necessary condition for the onset of war</a:t>
            </a:r>
          </a:p>
          <a:p>
            <a:r>
              <a:rPr lang="en-US" b="1" dirty="0" err="1" smtClean="0"/>
              <a:t>Albin</a:t>
            </a:r>
            <a:r>
              <a:rPr lang="en-US" b="1" dirty="0" smtClean="0"/>
              <a:t> and Druckman on the greater importance of PJ principles in multilateral than in bilateral talks in producing effective outcomes</a:t>
            </a:r>
          </a:p>
          <a:p>
            <a:r>
              <a:rPr lang="en-US" b="1" dirty="0" err="1" smtClean="0"/>
              <a:t>Brams</a:t>
            </a:r>
            <a:r>
              <a:rPr lang="en-US" b="1" dirty="0" smtClean="0"/>
              <a:t>, </a:t>
            </a:r>
            <a:r>
              <a:rPr lang="en-US" b="1" dirty="0" err="1" smtClean="0"/>
              <a:t>Kilgour</a:t>
            </a:r>
            <a:r>
              <a:rPr lang="en-US" b="1" dirty="0" smtClean="0"/>
              <a:t>, and </a:t>
            </a:r>
            <a:r>
              <a:rPr lang="en-US" b="1" dirty="0" err="1" smtClean="0"/>
              <a:t>Klamler’s</a:t>
            </a:r>
            <a:r>
              <a:rPr lang="en-US" b="1" dirty="0" smtClean="0"/>
              <a:t> algorithm for determining an envy free Pareto optimal allocation that may apply across the above contexts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911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Lynn Wagner sharing a GDN best paper award on the justice research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IMG_07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599" y="2327901"/>
            <a:ext cx="4319999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08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 Match or Not to Match: That’s the Question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With Michele </a:t>
            </a:r>
            <a:r>
              <a:rPr lang="en-US" b="1" dirty="0" err="1" smtClean="0"/>
              <a:t>Griessmair</a:t>
            </a:r>
            <a:r>
              <a:rPr lang="en-US" b="1" dirty="0" smtClean="0"/>
              <a:t> 2018</a:t>
            </a:r>
          </a:p>
          <a:p>
            <a:r>
              <a:rPr lang="en-US" b="1" dirty="0" smtClean="0"/>
              <a:t>Focus on noticing turning points (TPs) or departures when they occur</a:t>
            </a:r>
          </a:p>
          <a:p>
            <a:r>
              <a:rPr lang="en-US" b="1" dirty="0" smtClean="0"/>
              <a:t>By manipulating the occurrence of a departure we can infer causation</a:t>
            </a:r>
          </a:p>
          <a:p>
            <a:r>
              <a:rPr lang="en-US" b="1" dirty="0" smtClean="0"/>
              <a:t>Hypothesized that the framing of the negotiation matters</a:t>
            </a:r>
          </a:p>
          <a:p>
            <a:r>
              <a:rPr lang="en-US" b="1" dirty="0" smtClean="0"/>
              <a:t>Two frames were cooperative-integrative and competitive-distributive</a:t>
            </a:r>
          </a:p>
          <a:p>
            <a:r>
              <a:rPr lang="en-US" b="1" dirty="0" smtClean="0"/>
              <a:t>A cooperative-integrative increased attentiveness and led to matching of offers</a:t>
            </a:r>
          </a:p>
          <a:p>
            <a:r>
              <a:rPr lang="en-US" b="1" dirty="0" smtClean="0"/>
              <a:t>The two-fold process of awareness and matching furthers understanding of  the impact of TPs on agreements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99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Michele </a:t>
            </a:r>
            <a:r>
              <a:rPr lang="en-US" b="1" dirty="0" err="1" smtClean="0">
                <a:solidFill>
                  <a:srgbClr val="FF0000"/>
                </a:solidFill>
              </a:rPr>
              <a:t>Griessmair’s</a:t>
            </a:r>
            <a:r>
              <a:rPr lang="en-US" b="1" dirty="0" smtClean="0">
                <a:solidFill>
                  <a:srgbClr val="FF0000"/>
                </a:solidFill>
              </a:rPr>
              <a:t> other passion: Brewing beer during the COVID lockdown 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0316" y="2188593"/>
            <a:ext cx="6743089" cy="505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22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Values and Interests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With </a:t>
            </a:r>
            <a:r>
              <a:rPr lang="en-US" b="1" dirty="0" err="1" smtClean="0"/>
              <a:t>Fieke</a:t>
            </a:r>
            <a:r>
              <a:rPr lang="en-US" b="1" dirty="0" smtClean="0"/>
              <a:t> </a:t>
            </a:r>
            <a:r>
              <a:rPr lang="en-US" b="1" dirty="0" err="1" smtClean="0"/>
              <a:t>Harinck</a:t>
            </a:r>
            <a:r>
              <a:rPr lang="en-US" b="1" dirty="0" smtClean="0"/>
              <a:t>, 2019 </a:t>
            </a:r>
          </a:p>
          <a:p>
            <a:r>
              <a:rPr lang="en-US" b="1" dirty="0" smtClean="0"/>
              <a:t>Value conflicts are difficult to resolve</a:t>
            </a:r>
          </a:p>
          <a:p>
            <a:r>
              <a:rPr lang="en-US" b="1" dirty="0" smtClean="0"/>
              <a:t>Many interventions have been tried with some effectiveness (role reversal, delinking from interests, pre-negotiation workshops) </a:t>
            </a:r>
          </a:p>
          <a:p>
            <a:r>
              <a:rPr lang="en-US" b="1" dirty="0" smtClean="0"/>
              <a:t>A novel intervention is evaluated in this article: affirming the other by listing positive qualities</a:t>
            </a:r>
          </a:p>
          <a:p>
            <a:r>
              <a:rPr lang="en-US" b="1" dirty="0" smtClean="0"/>
              <a:t>The intervention did produce better agreements with contingencies</a:t>
            </a:r>
          </a:p>
          <a:p>
            <a:r>
              <a:rPr lang="en-US" b="1" dirty="0" smtClean="0"/>
              <a:t>The distinction between implicit (no sharing of the positive qualities) and explicit (sharing of the positive qualities)</a:t>
            </a:r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5331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Values and Interests (continued)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When mediation approaches are introduced we get interaction findings</a:t>
            </a:r>
          </a:p>
          <a:p>
            <a:r>
              <a:rPr lang="en-US" b="1" dirty="0" smtClean="0"/>
              <a:t>Implicit affirmation worked best with a direct (and somewhat coercive) approach to mediation </a:t>
            </a:r>
          </a:p>
          <a:p>
            <a:r>
              <a:rPr lang="en-US" b="1" dirty="0" smtClean="0"/>
              <a:t>Explicit affirmation worked best with a facilitative approach to mediation</a:t>
            </a:r>
          </a:p>
          <a:p>
            <a:r>
              <a:rPr lang="en-US" b="1" dirty="0" smtClean="0"/>
              <a:t>These findings support predictions from Regulatory Fit theory (a fit between type of affirmation and mediation approach)</a:t>
            </a:r>
          </a:p>
          <a:p>
            <a:r>
              <a:rPr lang="en-US" b="1" dirty="0" smtClean="0"/>
              <a:t>Both fits are explained by uncertainty reduction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25838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Fieke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Harinck</a:t>
            </a:r>
            <a:r>
              <a:rPr lang="en-US" b="1" dirty="0" smtClean="0">
                <a:solidFill>
                  <a:srgbClr val="FF0000"/>
                </a:solidFill>
              </a:rPr>
              <a:t> collaborator  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907" y="2134718"/>
            <a:ext cx="4580355" cy="4351338"/>
          </a:xfrm>
        </p:spPr>
      </p:pic>
    </p:spTree>
    <p:extLst>
      <p:ext uri="{BB962C8B-B14F-4D97-AF65-F5344CB8AC3E}">
        <p14:creationId xmlns:p14="http://schemas.microsoft.com/office/powerpoint/2010/main" val="24657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Trust Matters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With </a:t>
            </a:r>
            <a:r>
              <a:rPr lang="en-US" b="1" dirty="0" err="1" smtClean="0"/>
              <a:t>Fieke</a:t>
            </a:r>
            <a:r>
              <a:rPr lang="en-US" b="1" dirty="0" smtClean="0"/>
              <a:t> </a:t>
            </a:r>
            <a:r>
              <a:rPr lang="en-US" b="1" dirty="0" err="1" smtClean="0"/>
              <a:t>Harinck</a:t>
            </a:r>
            <a:r>
              <a:rPr lang="en-US" b="1" dirty="0" smtClean="0"/>
              <a:t> 2022</a:t>
            </a:r>
          </a:p>
          <a:p>
            <a:r>
              <a:rPr lang="en-US" b="1" dirty="0" smtClean="0"/>
              <a:t>In three experiments distrust of the opposing negotiator’s integrity leads to impasses</a:t>
            </a:r>
          </a:p>
          <a:p>
            <a:r>
              <a:rPr lang="en-US" b="1" dirty="0" smtClean="0"/>
              <a:t>The effects of trust on outcomes is mediated by negotiator orientation as win-lose or problem-solving: manipulated distrust leads to a competitive win-lose orientation that reduces the acceptability of opponent offers</a:t>
            </a:r>
          </a:p>
          <a:p>
            <a:r>
              <a:rPr lang="en-US" b="1" dirty="0" smtClean="0"/>
              <a:t>No main effects or interactions for mediator approach as direct, facilitative, or transformational</a:t>
            </a:r>
          </a:p>
          <a:p>
            <a:r>
              <a:rPr lang="en-US" b="1" dirty="0" smtClean="0"/>
              <a:t>However, facilitative and transformational mediators were seen as being more helpful and influential irrespective of trust 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7634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Putting it All Together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511" y="118205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Antecedents	</a:t>
            </a:r>
            <a:r>
              <a:rPr lang="en-US" dirty="0"/>
              <a:t> </a:t>
            </a:r>
            <a:r>
              <a:rPr lang="en-US" dirty="0" smtClean="0"/>
              <a:t>    Concomitants	Consequences</a:t>
            </a:r>
            <a:endParaRPr lang="en-AU" dirty="0"/>
          </a:p>
        </p:txBody>
      </p:sp>
      <p:sp>
        <p:nvSpPr>
          <p:cNvPr id="4" name="Rectangle 3"/>
          <p:cNvSpPr>
            <a:spLocks/>
          </p:cNvSpPr>
          <p:nvPr/>
        </p:nvSpPr>
        <p:spPr>
          <a:xfrm>
            <a:off x="1066800" y="1997075"/>
            <a:ext cx="1600200" cy="1485900"/>
          </a:xfrm>
          <a:prstGeom prst="rect">
            <a:avLst/>
          </a:prstGeom>
          <a:solidFill>
            <a:srgbClr val="EDF4DB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5" name="Text Box 9"/>
          <p:cNvSpPr txBox="1">
            <a:spLocks/>
          </p:cNvSpPr>
          <p:nvPr/>
        </p:nvSpPr>
        <p:spPr>
          <a:xfrm>
            <a:off x="1066800" y="2038985"/>
            <a:ext cx="1607820" cy="15824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Preconditions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Negotiating objectives (1997,1999)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3235325" y="1998980"/>
            <a:ext cx="1600200" cy="1485900"/>
          </a:xfrm>
          <a:prstGeom prst="rect">
            <a:avLst/>
          </a:prstGeom>
          <a:solidFill>
            <a:srgbClr val="FEFAC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5406390" y="1995805"/>
            <a:ext cx="1600200" cy="1485900"/>
          </a:xfrm>
          <a:prstGeom prst="rect">
            <a:avLst/>
          </a:prstGeom>
          <a:solidFill>
            <a:srgbClr val="EBF9FB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1064260" y="4057015"/>
            <a:ext cx="1600200" cy="1485900"/>
          </a:xfrm>
          <a:prstGeom prst="rect">
            <a:avLst/>
          </a:prstGeom>
          <a:solidFill>
            <a:srgbClr val="EFD9C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3235960" y="4050665"/>
            <a:ext cx="1600200" cy="1485900"/>
          </a:xfrm>
          <a:prstGeom prst="rect">
            <a:avLst/>
          </a:prstGeom>
          <a:solidFill>
            <a:srgbClr val="ECE4EB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5408930" y="4054475"/>
            <a:ext cx="1600200" cy="1485900"/>
          </a:xfrm>
          <a:prstGeom prst="rect">
            <a:avLst/>
          </a:prstGeom>
          <a:solidFill>
            <a:srgbClr val="FFF0DC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1" name="Text Box 10"/>
          <p:cNvSpPr txBox="1">
            <a:spLocks/>
          </p:cNvSpPr>
          <p:nvPr/>
        </p:nvSpPr>
        <p:spPr>
          <a:xfrm>
            <a:off x="3259455" y="2040890"/>
            <a:ext cx="1576705" cy="15957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 </a:t>
            </a:r>
            <a:r>
              <a:rPr lang="en-US" sz="11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Dynamics</a:t>
            </a:r>
            <a:endParaRPr lang="en-A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Flexibility </a:t>
            </a: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(2004,2014,2021)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Emotions (2008)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Matching (2018)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PJ (2017)        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5"/>
          <p:cNvSpPr txBox="1">
            <a:spLocks/>
          </p:cNvSpPr>
          <p:nvPr/>
        </p:nvSpPr>
        <p:spPr>
          <a:xfrm>
            <a:off x="1066800" y="4105275"/>
            <a:ext cx="1696720" cy="15900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Context/Issues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Values/interests (2019)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Broader conflict (2017)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3"/>
          <p:cNvSpPr txBox="1">
            <a:spLocks/>
          </p:cNvSpPr>
          <p:nvPr/>
        </p:nvSpPr>
        <p:spPr>
          <a:xfrm>
            <a:off x="3252470" y="4109085"/>
            <a:ext cx="1611630" cy="15957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Situation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affirmation (2019)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Integrity trust (2022)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Mediation type (2019,2021)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7"/>
          <p:cNvSpPr txBox="1">
            <a:spLocks/>
          </p:cNvSpPr>
          <p:nvPr/>
        </p:nvSpPr>
        <p:spPr>
          <a:xfrm>
            <a:off x="5408930" y="2045970"/>
            <a:ext cx="1833880" cy="15957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Outcomes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Distributive justice (2017)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Integrative agreements (2019, 2021, 2022)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4"/>
          <p:cNvSpPr txBox="1">
            <a:spLocks/>
          </p:cNvSpPr>
          <p:nvPr/>
        </p:nvSpPr>
        <p:spPr>
          <a:xfrm>
            <a:off x="5408295" y="4106545"/>
            <a:ext cx="1713865" cy="15957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>
              <a:lnSpc>
                <a:spcPct val="115000"/>
              </a:lnSpc>
              <a:spcAft>
                <a:spcPts val="0"/>
              </a:spcAft>
            </a:pPr>
            <a:r>
              <a:rPr lang="en-US" sz="11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 Negotiation 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114300">
              <a:lnSpc>
                <a:spcPct val="115000"/>
              </a:lnSpc>
              <a:spcAft>
                <a:spcPts val="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114300">
              <a:lnSpc>
                <a:spcPct val="115000"/>
              </a:lnSpc>
              <a:spcAft>
                <a:spcPts val="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Durable peace (2017)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114300">
              <a:lnSpc>
                <a:spcPct val="115000"/>
              </a:lnSpc>
              <a:spcAft>
                <a:spcPts val="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114300">
              <a:lnSpc>
                <a:spcPct val="115000"/>
              </a:lnSpc>
              <a:spcAft>
                <a:spcPts val="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of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114300"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Agreeementd (2017)</a:t>
            </a:r>
            <a:endParaRPr lang="en-A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2697480" y="2753995"/>
            <a:ext cx="513715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4864735" y="2751455"/>
            <a:ext cx="513715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8" name="Straight Arrow Connector 17"/>
          <p:cNvCxnSpPr>
            <a:cxnSpLocks/>
          </p:cNvCxnSpPr>
          <p:nvPr/>
        </p:nvCxnSpPr>
        <p:spPr>
          <a:xfrm flipV="1">
            <a:off x="2667000" y="3488055"/>
            <a:ext cx="569595" cy="56007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 flipV="1">
            <a:off x="795020" y="2706370"/>
            <a:ext cx="0" cy="3103245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Arrow Connector 19"/>
          <p:cNvCxnSpPr>
            <a:cxnSpLocks/>
          </p:cNvCxnSpPr>
          <p:nvPr/>
        </p:nvCxnSpPr>
        <p:spPr>
          <a:xfrm>
            <a:off x="789940" y="2708275"/>
            <a:ext cx="24892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AU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33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Paths from Objectives to Outcomes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Redistribution/interests -</a:t>
            </a:r>
            <a:r>
              <a:rPr lang="en-US" b="1" dirty="0" smtClean="0">
                <a:sym typeface="Wingdings" panose="05000000000000000000" pitchFamily="2" charset="2"/>
              </a:rPr>
              <a:t> concession matching - distributive justice - unstable agreement</a:t>
            </a:r>
          </a:p>
          <a:p>
            <a:pPr marL="0" indent="0">
              <a:buNone/>
            </a:pPr>
            <a:endParaRPr lang="en-US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 dirty="0" smtClean="0">
                <a:sym typeface="Wingdings" panose="05000000000000000000" pitchFamily="2" charset="2"/>
              </a:rPr>
              <a:t>Innovation/values - PJ - integrity trust/other affirmation - integrative agreement - stable agreement/durable peace </a:t>
            </a:r>
          </a:p>
          <a:p>
            <a:pPr marL="0" indent="0">
              <a:buNone/>
            </a:pPr>
            <a:endParaRPr lang="en-US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 dirty="0" smtClean="0">
                <a:sym typeface="Wingdings" panose="05000000000000000000" pitchFamily="2" charset="2"/>
              </a:rPr>
              <a:t>Multilateral regime - PJ - transformational mediation - mixed distributive/integrative agreement - stable agreement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36118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 GDN Odyssey: Contributions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.   Empirical taxonomy for distinguishing types of international negotiation</a:t>
            </a:r>
          </a:p>
          <a:p>
            <a:pPr marL="0" indent="0">
              <a:buNone/>
            </a:pPr>
            <a:r>
              <a:rPr lang="en-US" b="1" dirty="0"/>
              <a:t>.</a:t>
            </a:r>
            <a:r>
              <a:rPr lang="en-US" b="1" dirty="0" smtClean="0"/>
              <a:t>   The robot effect on mediated outcomes</a:t>
            </a:r>
          </a:p>
          <a:p>
            <a:pPr marL="0" indent="0">
              <a:buNone/>
            </a:pPr>
            <a:r>
              <a:rPr lang="en-US" b="1" dirty="0" smtClean="0"/>
              <a:t>.   Bringing emotions, justice, and trust into the GDN orbit</a:t>
            </a:r>
          </a:p>
          <a:p>
            <a:pPr marL="0" indent="0">
              <a:buNone/>
            </a:pPr>
            <a:r>
              <a:rPr lang="en-US" b="1" dirty="0" smtClean="0"/>
              <a:t>.   The importance of attentiveness in generating turning points</a:t>
            </a:r>
          </a:p>
          <a:p>
            <a:pPr marL="0" indent="0">
              <a:buNone/>
            </a:pPr>
            <a:r>
              <a:rPr lang="en-AU" b="1" dirty="0" smtClean="0"/>
              <a:t>.   Interventions for dealing with value conflict</a:t>
            </a:r>
          </a:p>
          <a:p>
            <a:pPr marL="0" indent="0">
              <a:buNone/>
            </a:pPr>
            <a:r>
              <a:rPr lang="en-US" b="1" dirty="0" smtClean="0"/>
              <a:t>.   A place for social science in the GDN world</a:t>
            </a:r>
            <a:endParaRPr lang="en-AU" b="1" dirty="0" smtClean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025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Career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6947" y="1825625"/>
            <a:ext cx="371810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Thanks to the Movers and Shakers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2"/>
                </a:solidFill>
              </a:rPr>
              <a:t>Gregory</a:t>
            </a:r>
            <a:r>
              <a:rPr lang="en-US" b="1" dirty="0">
                <a:solidFill>
                  <a:schemeClr val="accent2"/>
                </a:solidFill>
              </a:rPr>
              <a:t>, Mel, and Keith </a:t>
            </a:r>
            <a:endParaRPr lang="en-AU" dirty="0"/>
          </a:p>
        </p:txBody>
      </p:sp>
      <p:pic>
        <p:nvPicPr>
          <p:cNvPr id="4" name="Picture 1" descr="GDN 201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3130550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0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From Dan in Australia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Dan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06" y="2523444"/>
            <a:ext cx="1712422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27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9603</TotalTime>
  <Words>1875</Words>
  <Application>Microsoft Office PowerPoint</Application>
  <PresentationFormat>Widescreen</PresentationFormat>
  <Paragraphs>215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Wingdings</vt:lpstr>
      <vt:lpstr>Office Theme</vt:lpstr>
      <vt:lpstr>A GDN Odyssey: 1997-2024 and beyond</vt:lpstr>
      <vt:lpstr>Movers and Shakers: Gregory, Mel, and Keith </vt:lpstr>
      <vt:lpstr>The Indefatigable Mel </vt:lpstr>
      <vt:lpstr>Dimensions of International Negotiation</vt:lpstr>
      <vt:lpstr>Fred Ikle’s Typology</vt:lpstr>
      <vt:lpstr>Ikle’s Amoebas </vt:lpstr>
      <vt:lpstr>Value of Empirical Typologies</vt:lpstr>
      <vt:lpstr>Susan Allen as collaborator </vt:lpstr>
      <vt:lpstr>Negotiator Assistant </vt:lpstr>
      <vt:lpstr>A Flexibility GRID </vt:lpstr>
      <vt:lpstr>Jamie Druckman collaborator </vt:lpstr>
      <vt:lpstr>Human and Screen Mediators </vt:lpstr>
      <vt:lpstr>Take aways</vt:lpstr>
      <vt:lpstr>Asynchronous Negotiation </vt:lpstr>
      <vt:lpstr>Robotic Mediation</vt:lpstr>
      <vt:lpstr>Sabine Koszegi with the Telenoid robot  </vt:lpstr>
      <vt:lpstr>Results  </vt:lpstr>
      <vt:lpstr>Lin Adrian makes a critical observation</vt:lpstr>
      <vt:lpstr>Lin’s insight </vt:lpstr>
      <vt:lpstr>Non-Standard Agreements</vt:lpstr>
      <vt:lpstr>Coding the Process </vt:lpstr>
      <vt:lpstr>Conclusions  </vt:lpstr>
      <vt:lpstr>A Role for Emotions </vt:lpstr>
      <vt:lpstr>Mara Olekalns Collaborator </vt:lpstr>
      <vt:lpstr>Justice Themes  </vt:lpstr>
      <vt:lpstr>Justice Themes (continued)</vt:lpstr>
      <vt:lpstr>Lynn Wagner sharing a GDN best paper award on the justice research </vt:lpstr>
      <vt:lpstr>To Match or Not to Match: That’s the Question </vt:lpstr>
      <vt:lpstr>Michele Griessmair’s other passion: Brewing beer during the COVID lockdown  </vt:lpstr>
      <vt:lpstr>Values and Interests</vt:lpstr>
      <vt:lpstr>Values and Interests (continued) </vt:lpstr>
      <vt:lpstr>Fieke Harinck collaborator  </vt:lpstr>
      <vt:lpstr>Trust Matters</vt:lpstr>
      <vt:lpstr>Putting it All Together </vt:lpstr>
      <vt:lpstr>Paths from Objectives to Outcomes</vt:lpstr>
      <vt:lpstr>A GDN Odyssey: Contributions</vt:lpstr>
      <vt:lpstr>The Career</vt:lpstr>
      <vt:lpstr>Thanks to the Movers and Shakers</vt:lpstr>
      <vt:lpstr>From Dan in Australia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Movers and Shakers</dc:title>
  <dc:creator>Microsoft account</dc:creator>
  <cp:lastModifiedBy>Microsoft account</cp:lastModifiedBy>
  <cp:revision>97</cp:revision>
  <cp:lastPrinted>2024-05-11T13:25:18Z</cp:lastPrinted>
  <dcterms:created xsi:type="dcterms:W3CDTF">2024-03-26T08:27:03Z</dcterms:created>
  <dcterms:modified xsi:type="dcterms:W3CDTF">2024-06-04T13:50:57Z</dcterms:modified>
</cp:coreProperties>
</file>